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80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3285-46DE-4077-9A91-C496DF35527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B262-9BCC-4307-AE85-0E532074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4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result, per unit volume of the enclosure, is independent of</a:t>
            </a:r>
            <a:r>
              <a:rPr lang="en-US" baseline="0" dirty="0" smtClean="0"/>
              <a:t> any particular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energy radiated per frequency interval dv may be considered as the product of the number of normal modes or oscillators in the interval dv and an energy contribution of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from each oscillator for each plane of polarization.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Einstein’s model considered</a:t>
            </a:r>
            <a:r>
              <a:rPr lang="en-US" baseline="0" dirty="0" smtClean="0"/>
              <a:t> that each oscillator vibrates at the same frequency and no coupling between each other whatsoever.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BA5F-6E4B-41BE-B5BE-3437E05139E9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7BC-7884-4B3E-9A50-272B92FDD32C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69A-1775-483A-8A4F-186EC0826BE5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5EB8-39B4-4160-B95F-8D9582C6EAED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8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092C-F218-4C50-908F-35EE5AD89BB2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8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C3E5-0AF6-4832-A9A6-937AC00F04CD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9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37AD-EACD-4787-A03D-8B94678E77DB}" type="datetime1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0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5FE-D694-44F2-A01F-FF1D795D4CAF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9E8-1C1D-4208-B57A-C6DC2EA7C7AB}" type="datetime1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221209-1087-41EF-9A6F-3A8EC03383A1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4C9F-CD21-41F5-9E14-EA739A5A73EF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246453-8E80-4E1D-AC25-965795B70D75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1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519" y="707437"/>
            <a:ext cx="10058400" cy="356616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in three dimensions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November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normal modes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37" y="2067093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normal modes can be calculated from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00479"/>
              </p:ext>
            </p:extLst>
          </p:nvPr>
        </p:nvGraphicFramePr>
        <p:xfrm>
          <a:off x="7140171" y="1927096"/>
          <a:ext cx="4515051" cy="79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2222280" imgH="393480" progId="Equation.DSMT4">
                  <p:embed/>
                </p:oleObj>
              </mc:Choice>
              <mc:Fallback>
                <p:oleObj name="Equation" r:id="rId3" imgW="222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0171" y="1927096"/>
                        <a:ext cx="4515051" cy="7998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2711" t="21768" r="23416" b="42551"/>
          <a:stretch/>
        </p:blipFill>
        <p:spPr>
          <a:xfrm>
            <a:off x="1556770" y="3017039"/>
            <a:ext cx="9139419" cy="3403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4364" y="6459785"/>
            <a:ext cx="398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https://slideplayer.com/slide/13669157/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2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45733"/>
            <a:ext cx="10730677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vector space can be transformed into the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as follows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Likewise, the frequency space is composed of composite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frequency components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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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shown in the  figure.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maximum normal mode frequency lies within the sphere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 radius .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496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normal mode frequency in a rectangular enclosure in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636098"/>
              </p:ext>
            </p:extLst>
          </p:nvPr>
        </p:nvGraphicFramePr>
        <p:xfrm>
          <a:off x="3333750" y="2235200"/>
          <a:ext cx="38449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3" imgW="2336760" imgH="1320480" progId="Equation.DSMT4">
                  <p:embed/>
                </p:oleObj>
              </mc:Choice>
              <mc:Fallback>
                <p:oleObj name="Equation" r:id="rId3" imgW="233676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750" y="2235200"/>
                        <a:ext cx="384492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8984512" y="3321296"/>
            <a:ext cx="3207488" cy="2793954"/>
            <a:chOff x="8689997" y="3543383"/>
            <a:chExt cx="3207488" cy="279395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461679" y="5111554"/>
              <a:ext cx="14897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8791977" y="5111554"/>
              <a:ext cx="669702" cy="9174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461679" y="3919802"/>
              <a:ext cx="0" cy="1191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884923" y="5107017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 </a:t>
              </a:r>
              <a:r>
                <a:rPr lang="en-US" sz="20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37937" y="5777208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 </a:t>
              </a:r>
              <a:r>
                <a:rPr lang="en-US" sz="20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2230" y="354338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</a:t>
              </a:r>
              <a:r>
                <a:rPr lang="en-US" sz="20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59982" y="5937227"/>
              <a:ext cx="2437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space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89997" y="4328721"/>
              <a:ext cx="1577705" cy="13885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endCxn id="16" idx="7"/>
            </p:cNvCxnSpPr>
            <p:nvPr/>
          </p:nvCxnSpPr>
          <p:spPr>
            <a:xfrm flipV="1">
              <a:off x="9459982" y="4532065"/>
              <a:ext cx="576670" cy="5749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478849" y="442263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 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57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353" y="286603"/>
            <a:ext cx="10058400" cy="5576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normal mode frequency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77" y="1026849"/>
            <a:ext cx="10018223" cy="5250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" y="3144203"/>
            <a:ext cx="2313709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lattice cell correspond to  the lowest normal mode frequency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111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2982" y="3652035"/>
            <a:ext cx="7481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8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normal modes can exist in the frequency range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to  + d?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corresponds to the number of possible points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lying in the positive octant between two concentric sphere of radii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and  + d.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number of possible points or cell will 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that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mode density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given by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08832"/>
              </p:ext>
            </p:extLst>
          </p:nvPr>
        </p:nvGraphicFramePr>
        <p:xfrm>
          <a:off x="2940317" y="3232790"/>
          <a:ext cx="5767687" cy="178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4" imgW="2946240" imgH="914400" progId="Equation.DSMT4">
                  <p:embed/>
                </p:oleObj>
              </mc:Choice>
              <mc:Fallback>
                <p:oleObj name="Equation" r:id="rId4" imgW="29462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0317" y="3232790"/>
                        <a:ext cx="5767687" cy="1789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37057"/>
              </p:ext>
            </p:extLst>
          </p:nvPr>
        </p:nvGraphicFramePr>
        <p:xfrm>
          <a:off x="6043613" y="5022850"/>
          <a:ext cx="15414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3613" y="5022850"/>
                        <a:ext cx="1541462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53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909" y="231185"/>
            <a:ext cx="9727276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mode density :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Rayleigh-Jean radiation law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2" y="1845734"/>
            <a:ext cx="54032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Rayleigh and Jean attempted to find an oscillator model describing the EM radiation from a hot body of temperature 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energy of each normal mode is given as 2kT.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EM energy radiated by a hot body of temperature T in the small frequency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+ 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may be 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0" y="1845734"/>
            <a:ext cx="6515442" cy="3790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091" y="5515151"/>
            <a:ext cx="540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body radiation curves described by Planck (dashed lines) and Rayleigh-Jean (solid line)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3789"/>
              </p:ext>
            </p:extLst>
          </p:nvPr>
        </p:nvGraphicFramePr>
        <p:xfrm>
          <a:off x="8361218" y="5030884"/>
          <a:ext cx="2442193" cy="82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5" imgW="1320480" imgH="444240" progId="Equation.DSMT4">
                  <p:embed/>
                </p:oleObj>
              </mc:Choice>
              <mc:Fallback>
                <p:oleObj name="Equation" r:id="rId5" imgW="1320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61218" y="5030884"/>
                        <a:ext cx="2442193" cy="821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3200" y="5832831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relation leads to the ultra-violet catastrophe.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8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654" y="286603"/>
            <a:ext cx="9313025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mode density 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Debye theory of specific heat of a solid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845734"/>
            <a:ext cx="10740044" cy="4402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definition,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amount of heat energy that must be supplied to a mole of solid to raise its temperature by one degree.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Debye realized that the solid should be treated as a continuum instead of looking into the vibrations of the individual atoms as was done by Einstein.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considered the thermal vibrations of atoms in a solid lattice in terms of a vast complex standing waves due to coupled oscillation over a great range of frequencies.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Debye’s model, each atom was allowed two transverse vibrations (perpendicular planes of polarization) and one longitudinal vibration.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mode density in the frequency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to  + 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is given by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756812"/>
              </p:ext>
            </p:extLst>
          </p:nvPr>
        </p:nvGraphicFramePr>
        <p:xfrm>
          <a:off x="637129" y="5564579"/>
          <a:ext cx="3179416" cy="107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4" imgW="1498320" imgH="507960" progId="Equation.DSMT4">
                  <p:embed/>
                </p:oleObj>
              </mc:Choice>
              <mc:Fallback>
                <p:oleObj name="Equation" r:id="rId4" imgW="1498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129" y="5564579"/>
                        <a:ext cx="3179416" cy="107776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8034" y="5786735"/>
            <a:ext cx="71920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transverse and longitudinal velocities.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3646" y="1288620"/>
            <a:ext cx="107788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mode density in the frequency range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to  + d  and an average energy (form Planck’s law) are known. The total energy for a solid volume V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energy per one mole of atoms of the solid over all permitted frequencies is 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 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maximum frequency of the oscillations.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number of modes can be written in terms of the maximum frequency of the oscillations as follows: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07096"/>
              </p:ext>
            </p:extLst>
          </p:nvPr>
        </p:nvGraphicFramePr>
        <p:xfrm>
          <a:off x="3349625" y="1954213"/>
          <a:ext cx="4805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3" imgW="2666880" imgH="507960" progId="Equation.DSMT4">
                  <p:embed/>
                </p:oleObj>
              </mc:Choice>
              <mc:Fallback>
                <p:oleObj name="Equation" r:id="rId3" imgW="266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625" y="1954213"/>
                        <a:ext cx="48053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082612"/>
              </p:ext>
            </p:extLst>
          </p:nvPr>
        </p:nvGraphicFramePr>
        <p:xfrm>
          <a:off x="3086100" y="3533775"/>
          <a:ext cx="532923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5" imgW="2958840" imgH="545760" progId="Equation.DSMT4">
                  <p:embed/>
                </p:oleObj>
              </mc:Choice>
              <mc:Fallback>
                <p:oleObj name="Equation" r:id="rId5" imgW="29588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6100" y="3533775"/>
                        <a:ext cx="5329238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7891" y="37655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Debye’s approximation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5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4291" y="609600"/>
            <a:ext cx="108619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amount of solid under interest is one mole, there are N atoms (Avogadro’s number).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atom has three allowed oscillation modes; i.e. two transverse and one longitudinal modes.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the mode density (or the number of normal mode frequencies per unit volume) for one mole of a solid volume 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the above expression into 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previous slide,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2016"/>
              </p:ext>
            </p:extLst>
          </p:nvPr>
        </p:nvGraphicFramePr>
        <p:xfrm>
          <a:off x="2901948" y="3907127"/>
          <a:ext cx="6199437" cy="94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3593880" imgH="545760" progId="Equation.DSMT4">
                  <p:embed/>
                </p:oleObj>
              </mc:Choice>
              <mc:Fallback>
                <p:oleObj name="Equation" r:id="rId3" imgW="3593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1948" y="3907127"/>
                        <a:ext cx="6199437" cy="94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8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95745"/>
            <a:ext cx="10501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of 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molar specific heat of the substance at constant volume can be determine once the variation of 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temperature has been found.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specific heat is calculated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heat  of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calculated by this model is compared with experiment results shown in the next slide.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381883"/>
              </p:ext>
            </p:extLst>
          </p:nvPr>
        </p:nvGraphicFramePr>
        <p:xfrm>
          <a:off x="3219450" y="1163638"/>
          <a:ext cx="27924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1549080" imgH="545760" progId="Equation.DSMT4">
                  <p:embed/>
                </p:oleObj>
              </mc:Choice>
              <mc:Fallback>
                <p:oleObj name="Equation" r:id="rId3" imgW="15490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9450" y="1163638"/>
                        <a:ext cx="2792413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496024"/>
              </p:ext>
            </p:extLst>
          </p:nvPr>
        </p:nvGraphicFramePr>
        <p:xfrm>
          <a:off x="6646716" y="3309411"/>
          <a:ext cx="1602584" cy="87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6716" y="3309411"/>
                        <a:ext cx="1602584" cy="878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881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" y="789710"/>
            <a:ext cx="10560222" cy="51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0" y="175907"/>
            <a:ext cx="105581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Waves equation in 3 dimensions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30" y="1845734"/>
            <a:ext cx="1040612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Recall, the wave equation in 3 dimensions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of the equation can be found from the method of separation of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solution, i.e., the wave function, is found to be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92297"/>
              </p:ext>
            </p:extLst>
          </p:nvPr>
        </p:nvGraphicFramePr>
        <p:xfrm>
          <a:off x="3787344" y="2468749"/>
          <a:ext cx="3119627" cy="90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3" imgW="1663560" imgH="482400" progId="Equation.DSMT4">
                  <p:embed/>
                </p:oleObj>
              </mc:Choice>
              <mc:Fallback>
                <p:oleObj name="Equation" r:id="rId3" imgW="1663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7344" y="2468749"/>
                        <a:ext cx="3119627" cy="904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048654"/>
              </p:ext>
            </p:extLst>
          </p:nvPr>
        </p:nvGraphicFramePr>
        <p:xfrm>
          <a:off x="3402448" y="4901624"/>
          <a:ext cx="5213591" cy="96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5" imgW="2463480" imgH="457200" progId="Equation.DSMT4">
                  <p:embed/>
                </p:oleObj>
              </mc:Choice>
              <mc:Fallback>
                <p:oleObj name="Equation" r:id="rId5" imgW="2463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2448" y="4901624"/>
                        <a:ext cx="5213591" cy="967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54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0" y="175907"/>
            <a:ext cx="105581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waves in rectangular enclosure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214" y="1845734"/>
            <a:ext cx="764404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rectangular enclosure as illustrated in the figure,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lengths of the sides of the rectangular enclosure.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wave function describing the standing waves inside the enclosure have to satisfy the following boundary conditions.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68526" y="2305077"/>
            <a:ext cx="3312657" cy="2718308"/>
            <a:chOff x="487467" y="2678805"/>
            <a:chExt cx="3312657" cy="2718308"/>
          </a:xfrm>
        </p:grpSpPr>
        <p:grpSp>
          <p:nvGrpSpPr>
            <p:cNvPr id="26" name="Group 25"/>
            <p:cNvGrpSpPr/>
            <p:nvPr/>
          </p:nvGrpSpPr>
          <p:grpSpPr>
            <a:xfrm>
              <a:off x="1097280" y="2678805"/>
              <a:ext cx="2702844" cy="1996227"/>
              <a:chOff x="2575774" y="2176529"/>
              <a:chExt cx="2702844" cy="199622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2575775" y="3412901"/>
                <a:ext cx="1249250" cy="7598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575775" y="4172755"/>
                <a:ext cx="145359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2575775" y="2936383"/>
                <a:ext cx="2147" cy="12363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575775" y="2936383"/>
                <a:ext cx="14535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25025" y="3412901"/>
                <a:ext cx="14535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029368" y="2936383"/>
                <a:ext cx="0" cy="12363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825025" y="2176529"/>
                <a:ext cx="0" cy="123637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575774" y="2205602"/>
                <a:ext cx="1249251" cy="7307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016488" y="3427438"/>
                <a:ext cx="1249251" cy="73078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29367" y="2936383"/>
                <a:ext cx="0" cy="12363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248993" y="2205602"/>
                <a:ext cx="0" cy="12363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795400" y="2216334"/>
                <a:ext cx="14535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012407" y="2205601"/>
                <a:ext cx="1249251" cy="7307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584101" y="4997003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="1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11338" y="3729659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467" y="3937377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22566" y="4492026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28421" y="3499571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7183" y="3225567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77150"/>
              </p:ext>
            </p:extLst>
          </p:nvPr>
        </p:nvGraphicFramePr>
        <p:xfrm>
          <a:off x="5918269" y="3574012"/>
          <a:ext cx="3145604" cy="124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3" imgW="1790640" imgH="711000" progId="Equation.DSMT4">
                  <p:embed/>
                </p:oleObj>
              </mc:Choice>
              <mc:Fallback>
                <p:oleObj name="Equation" r:id="rId3" imgW="17906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69" y="3574012"/>
                        <a:ext cx="3145604" cy="124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83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wave function within the rectangular enclosure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03554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applying the first boundary condition,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= 0 @ x = y = z = 0 at all times, the wave function 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Likewise, the application of the second boundary condition,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= 0 @ x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y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at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times, leads to the particular wave function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integers.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80805"/>
              </p:ext>
            </p:extLst>
          </p:nvPr>
        </p:nvGraphicFramePr>
        <p:xfrm>
          <a:off x="3458603" y="2821457"/>
          <a:ext cx="4354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3" imgW="2057400" imgH="228600" progId="Equation.DSMT4">
                  <p:embed/>
                </p:oleObj>
              </mc:Choice>
              <mc:Fallback>
                <p:oleObj name="Equation" r:id="rId3" imgW="2057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8603" y="2821457"/>
                        <a:ext cx="4354513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76403"/>
              </p:ext>
            </p:extLst>
          </p:nvPr>
        </p:nvGraphicFramePr>
        <p:xfrm>
          <a:off x="3458603" y="4549775"/>
          <a:ext cx="5267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5" imgW="2489040" imgH="431640" progId="Equation.DSMT4">
                  <p:embed/>
                </p:oleObj>
              </mc:Choice>
              <mc:Fallback>
                <p:oleObj name="Equation" r:id="rId5" imgW="248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8603" y="4549775"/>
                        <a:ext cx="52673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3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frequency of standing wave in a rectangular enclosure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845734"/>
            <a:ext cx="10807950" cy="44649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the particular wave equation into the 3 D wave equation, we then obtain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normal mode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06486"/>
              </p:ext>
            </p:extLst>
          </p:nvPr>
        </p:nvGraphicFramePr>
        <p:xfrm>
          <a:off x="3695902" y="2238134"/>
          <a:ext cx="3972636" cy="98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Equation" r:id="rId3" imgW="2361960" imgH="583920" progId="Equation.DSMT4">
                  <p:embed/>
                </p:oleObj>
              </mc:Choice>
              <mc:Fallback>
                <p:oleObj name="Equation" r:id="rId3" imgW="2361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902" y="2238134"/>
                        <a:ext cx="3972636" cy="98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34475"/>
              </p:ext>
            </p:extLst>
          </p:nvPr>
        </p:nvGraphicFramePr>
        <p:xfrm>
          <a:off x="3695902" y="3328988"/>
          <a:ext cx="3573083" cy="96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quation" r:id="rId5" imgW="2171520" imgH="583920" progId="Equation.DSMT4">
                  <p:embed/>
                </p:oleObj>
              </mc:Choice>
              <mc:Fallback>
                <p:oleObj name="Equation" r:id="rId5" imgW="21715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5902" y="3328988"/>
                        <a:ext cx="3573083" cy="961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5863"/>
              </p:ext>
            </p:extLst>
          </p:nvPr>
        </p:nvGraphicFramePr>
        <p:xfrm>
          <a:off x="2833352" y="4290456"/>
          <a:ext cx="5141242" cy="96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7" imgW="3124080" imgH="583920" progId="Equation.DSMT4">
                  <p:embed/>
                </p:oleObj>
              </mc:Choice>
              <mc:Fallback>
                <p:oleObj name="Equation" r:id="rId7" imgW="31240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3352" y="4290456"/>
                        <a:ext cx="5141242" cy="961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079176"/>
              </p:ext>
            </p:extLst>
          </p:nvPr>
        </p:nvGraphicFramePr>
        <p:xfrm>
          <a:off x="5868943" y="5159711"/>
          <a:ext cx="336391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9" imgW="2044440" imgH="698400" progId="Equation.DSMT4">
                  <p:embed/>
                </p:oleObj>
              </mc:Choice>
              <mc:Fallback>
                <p:oleObj name="Equation" r:id="rId9" imgW="20444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8943" y="5159711"/>
                        <a:ext cx="3363912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62253" y="3328712"/>
            <a:ext cx="284623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allowed standing wave must have wave vectors that satisfy this condition.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81785" y="3790377"/>
            <a:ext cx="138561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6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normal mode frequency from the previous slide,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labels; i.e.,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need not all have the same value, but can be chosen quite independently of each other. Note that, setting any one of them equal to zero causes the wave function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to vanish.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Likewise, the wave function can be expressed with the label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follows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14664"/>
              </p:ext>
            </p:extLst>
          </p:nvPr>
        </p:nvGraphicFramePr>
        <p:xfrm>
          <a:off x="3414734" y="2223193"/>
          <a:ext cx="38449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3" imgW="2336760" imgH="698400" progId="Equation.DSMT4">
                  <p:embed/>
                </p:oleObj>
              </mc:Choice>
              <mc:Fallback>
                <p:oleObj name="Equation" r:id="rId3" imgW="23367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4734" y="2223193"/>
                        <a:ext cx="3844925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06531"/>
              </p:ext>
            </p:extLst>
          </p:nvPr>
        </p:nvGraphicFramePr>
        <p:xfrm>
          <a:off x="2393971" y="5090725"/>
          <a:ext cx="5886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5" imgW="2781000" imgH="431640" progId="Equation.DSMT4">
                  <p:embed/>
                </p:oleObj>
              </mc:Choice>
              <mc:Fallback>
                <p:oleObj name="Equation" r:id="rId5" imgW="278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3971" y="5090725"/>
                        <a:ext cx="588645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37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standing waves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relationship of the wave vectors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implies that standing waves with different composite wave vectors can the same wave vector k, normal mode frequency and subsequently energy. Those standing wave are called “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  waves function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any value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22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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14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degenerate wave functions.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72879"/>
              </p:ext>
            </p:extLst>
          </p:nvPr>
        </p:nvGraphicFramePr>
        <p:xfrm>
          <a:off x="2918853" y="2401351"/>
          <a:ext cx="53070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3225600" imgH="583920" progId="Equation.DSMT4">
                  <p:embed/>
                </p:oleObj>
              </mc:Choice>
              <mc:Fallback>
                <p:oleObj name="Equation" r:id="rId3" imgW="3225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8853" y="2401351"/>
                        <a:ext cx="5307013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52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normal mode frequency in a rectangular enclosure in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54" y="1871492"/>
            <a:ext cx="11652804" cy="43058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normal mode frequency, representing the no. of standing waves in the rectangular closure, can be determined from either wave vector space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frequency space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start the analysis with the wave vector relation,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composite components of the wave vector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can form three perpendicular axes.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it is noted that the maximum magnitude of the wave vector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to be within a sphere of radius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28005"/>
              </p:ext>
            </p:extLst>
          </p:nvPr>
        </p:nvGraphicFramePr>
        <p:xfrm>
          <a:off x="7010400" y="2521904"/>
          <a:ext cx="4902558" cy="88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" imgW="3225600" imgH="583920" progId="Equation.DSMT4">
                  <p:embed/>
                </p:oleObj>
              </mc:Choice>
              <mc:Fallback>
                <p:oleObj name="Equation" r:id="rId3" imgW="3225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0400" y="2521904"/>
                        <a:ext cx="4902558" cy="888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8689997" y="3543383"/>
            <a:ext cx="3207488" cy="2793954"/>
            <a:chOff x="8689997" y="3543383"/>
            <a:chExt cx="3207488" cy="279395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461679" y="5111554"/>
              <a:ext cx="14897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8791977" y="5111554"/>
              <a:ext cx="669702" cy="9174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461679" y="3919802"/>
              <a:ext cx="0" cy="1191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884923" y="5107017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37937" y="5777208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42230" y="354338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59982" y="5937227"/>
              <a:ext cx="2437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 vector space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689997" y="4328721"/>
              <a:ext cx="1577705" cy="13885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17" idx="7"/>
            </p:cNvCxnSpPr>
            <p:nvPr/>
          </p:nvCxnSpPr>
          <p:spPr>
            <a:xfrm flipV="1">
              <a:off x="9459982" y="4532065"/>
              <a:ext cx="576670" cy="5749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478849" y="442263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39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normal mode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00" y="1845733"/>
            <a:ext cx="7109139" cy="442627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lowest normal mode having labels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111, the magnitude of the wave vector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point of the lowest normal mode wave vector is at the corner of a rectangular cell having lengths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along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respectively, with a volume 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 are as many cells as points since each cell has eight points at its corners and each point serves as a corner to eight cells.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Therefore, this suggests that the number of modes can be determined from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ratio of the spherical volume to the volume of a cell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However, only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one octant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the sphere gives a unique set of normal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6243" y="6455578"/>
            <a:ext cx="614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http://hyperphysics.phy-astr.gsu.edu/hbase/quantum/rayj.html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335095"/>
              </p:ext>
            </p:extLst>
          </p:nvPr>
        </p:nvGraphicFramePr>
        <p:xfrm>
          <a:off x="6492806" y="2323844"/>
          <a:ext cx="27781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3" imgW="1828800" imgH="698400" progId="Equation.DSMT4">
                  <p:embed/>
                </p:oleObj>
              </mc:Choice>
              <mc:Fallback>
                <p:oleObj name="Equation" r:id="rId3" imgW="18288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2806" y="2323844"/>
                        <a:ext cx="277812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6670" y="5701776"/>
            <a:ext cx="2437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vector space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6214" y="2491574"/>
            <a:ext cx="3843106" cy="3100954"/>
            <a:chOff x="296214" y="2491574"/>
            <a:chExt cx="3843106" cy="3100954"/>
          </a:xfrm>
        </p:grpSpPr>
        <p:grpSp>
          <p:nvGrpSpPr>
            <p:cNvPr id="10" name="Group 9"/>
            <p:cNvGrpSpPr/>
            <p:nvPr/>
          </p:nvGrpSpPr>
          <p:grpSpPr>
            <a:xfrm>
              <a:off x="296214" y="2491574"/>
              <a:ext cx="3843106" cy="3100954"/>
              <a:chOff x="296214" y="2491574"/>
              <a:chExt cx="3843106" cy="3100954"/>
            </a:xfrm>
          </p:grpSpPr>
          <p:pic>
            <p:nvPicPr>
              <p:cNvPr id="8194" name="Picture 2" descr="http://hyperphysics.phy-astr.gsu.edu/hbase/quantum/imgqua/nspace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23" y="2630252"/>
                <a:ext cx="3333750" cy="2962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6214" y="5177497"/>
                <a:ext cx="5409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374961" y="4046008"/>
                <a:ext cx="5409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54085" y="2491574"/>
                <a:ext cx="5409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6364586"/>
                  </p:ext>
                </p:extLst>
              </p:nvPr>
            </p:nvGraphicFramePr>
            <p:xfrm>
              <a:off x="2282979" y="3542826"/>
              <a:ext cx="1856341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72" name="Equation" r:id="rId6" imgW="1155600" imgH="253800" progId="Equation.DSMT4">
                      <p:embed/>
                    </p:oleObj>
                  </mc:Choice>
                  <mc:Fallback>
                    <p:oleObj name="Equation" r:id="rId6" imgW="115560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282979" y="3542826"/>
                            <a:ext cx="1856341" cy="40798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Box 13"/>
            <p:cNvSpPr txBox="1"/>
            <p:nvPr/>
          </p:nvSpPr>
          <p:spPr>
            <a:xfrm>
              <a:off x="2005082" y="4192103"/>
              <a:ext cx="7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5235" y="4543889"/>
              <a:ext cx="7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3389" y="4125734"/>
              <a:ext cx="7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803802" y="4253340"/>
              <a:ext cx="239064" cy="24685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340104" y="4543889"/>
              <a:ext cx="333183" cy="971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1337031" y="4184269"/>
              <a:ext cx="1" cy="30108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993445" y="1837450"/>
            <a:ext cx="211449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each apparent point corresponds to a possible normal mode.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flipH="1">
            <a:off x="2005082" y="3037779"/>
            <a:ext cx="1045609" cy="5847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301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687</TotalTime>
  <Words>1389</Words>
  <Application>Microsoft Office PowerPoint</Application>
  <PresentationFormat>Widescreen</PresentationFormat>
  <Paragraphs>180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Retrospect</vt:lpstr>
      <vt:lpstr>Equation</vt:lpstr>
      <vt:lpstr>MathType 6.0 Equation</vt:lpstr>
      <vt:lpstr>Normal modes in three dimensions</vt:lpstr>
      <vt:lpstr>Waves equation in 3 dimensions</vt:lpstr>
      <vt:lpstr>Standing waves in rectangular enclosure</vt:lpstr>
      <vt:lpstr>A particular wave function within the rectangular enclosure</vt:lpstr>
      <vt:lpstr>Normal mode frequency of standing wave in a rectangular enclosure</vt:lpstr>
      <vt:lpstr>Normal mode frequency</vt:lpstr>
      <vt:lpstr>Degenerate standing waves</vt:lpstr>
      <vt:lpstr>No. of normal mode frequency in a rectangular enclosure in k space</vt:lpstr>
      <vt:lpstr>The lowest normal mode</vt:lpstr>
      <vt:lpstr>The number of normal modes</vt:lpstr>
      <vt:lpstr>PowerPoint Presentation</vt:lpstr>
      <vt:lpstr>The lowest normal mode frequency</vt:lpstr>
      <vt:lpstr>How many normal modes can exist in the frequency range  to  + d?</vt:lpstr>
      <vt:lpstr>Application of mode density :  Rayleigh-Jean radiation law</vt:lpstr>
      <vt:lpstr>Application of mode density :  Debye theory of specific heat of a solid</vt:lpstr>
      <vt:lpstr>PowerPoint Presentation</vt:lpstr>
      <vt:lpstr>PowerPoint Presentation</vt:lpstr>
      <vt:lpstr>PowerPoint Presentation</vt:lpstr>
      <vt:lpstr>PowerPoint Presentation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modes in three dimensions</dc:title>
  <dc:creator>rachapak.chi@gmail.com</dc:creator>
  <cp:lastModifiedBy>rachapak.chi@gmail.com</cp:lastModifiedBy>
  <cp:revision>69</cp:revision>
  <dcterms:created xsi:type="dcterms:W3CDTF">2018-11-12T00:44:50Z</dcterms:created>
  <dcterms:modified xsi:type="dcterms:W3CDTF">2018-11-12T14:29:24Z</dcterms:modified>
</cp:coreProperties>
</file>